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النظام المالي للتشغيل الذاتي 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مقترح</a:t>
            </a:r>
          </a:p>
          <a:p>
            <a:r>
              <a:rPr lang="ar-SA" smtClean="0"/>
              <a:t>د.اسامة الشفيع سرالختم اورتشي </a:t>
            </a:r>
            <a:r>
              <a:rPr lang="ar-SA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1410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أولاً: الأساس التنظيمي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ar-SA" dirty="0"/>
              <a:t>توقيع اتفاقيات تعاقد واضحة</a:t>
            </a:r>
            <a:r>
              <a:rPr lang="en-US" dirty="0"/>
              <a:t> (Service Level Agreements - SLAs)</a:t>
            </a:r>
            <a:br>
              <a:rPr lang="en-US" dirty="0"/>
            </a:br>
            <a:r>
              <a:rPr lang="ar-SA" dirty="0"/>
              <a:t>بين هيئة التأمين الصحي والمركز الصحي، تتضمن</a:t>
            </a:r>
            <a:r>
              <a:rPr lang="en-US" dirty="0"/>
              <a:t>:</a:t>
            </a:r>
          </a:p>
          <a:p>
            <a:pPr lvl="1"/>
            <a:r>
              <a:rPr lang="ar-SA" dirty="0"/>
              <a:t>نوع وعدد الخدمات المغطاة</a:t>
            </a:r>
            <a:r>
              <a:rPr lang="en-US" dirty="0"/>
              <a:t>.</a:t>
            </a:r>
          </a:p>
          <a:p>
            <a:pPr lvl="1"/>
            <a:r>
              <a:rPr lang="ar-SA" dirty="0"/>
              <a:t>التعريفة (سعر الوحدة) لكل خدمة</a:t>
            </a:r>
            <a:r>
              <a:rPr lang="en-US" dirty="0"/>
              <a:t>.</a:t>
            </a:r>
          </a:p>
          <a:p>
            <a:pPr lvl="1"/>
            <a:r>
              <a:rPr lang="ar-SA" dirty="0"/>
              <a:t>آلية التحقق من الخدمة وتقديم المطالبات</a:t>
            </a:r>
            <a:r>
              <a:rPr lang="en-US" dirty="0"/>
              <a:t> (Claims).</a:t>
            </a:r>
          </a:p>
          <a:p>
            <a:pPr lvl="1"/>
            <a:r>
              <a:rPr lang="ar-SA" dirty="0"/>
              <a:t>مدة سداد المستحقات (مثلاً: خلال 30 يوم من تقديم المطالبة)</a:t>
            </a:r>
            <a:r>
              <a:rPr lang="en-US" dirty="0"/>
              <a:t>.</a:t>
            </a:r>
          </a:p>
          <a:p>
            <a:pPr lvl="0"/>
            <a:r>
              <a:rPr lang="ar-SA" dirty="0" smtClean="0"/>
              <a:t>اعتماد المركز الصحي كمقدم خدمة معتمد</a:t>
            </a:r>
            <a:r>
              <a:rPr lang="en-US" dirty="0" smtClean="0"/>
              <a:t> (Accredited Provider)</a:t>
            </a:r>
          </a:p>
          <a:p>
            <a:r>
              <a:rPr lang="ar-SA" dirty="0" smtClean="0"/>
              <a:t>بعد التأكد من استيفاء المعايير الفنية (كوادر، تجهيزات، جودة)</a:t>
            </a:r>
            <a:r>
              <a:rPr lang="en-US" dirty="0" smtClean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5933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ثانياً: آلية التغطية والدفع</a:t>
            </a:r>
            <a:r>
              <a:rPr lang="en-US" dirty="0"/>
              <a:t> (Payment Mechanism)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r-SA" dirty="0"/>
              <a:t>النظام الأمثل يُفضل أن يكون مزيجاً من</a:t>
            </a:r>
            <a:r>
              <a:rPr lang="en-US" dirty="0"/>
              <a:t>:</a:t>
            </a:r>
          </a:p>
          <a:p>
            <a:pPr lvl="0"/>
            <a:r>
              <a:rPr lang="ar-SA" dirty="0"/>
              <a:t>الدفع لكل خدمة</a:t>
            </a:r>
            <a:r>
              <a:rPr lang="en-US" dirty="0"/>
              <a:t> (Fee-for-Service):</a:t>
            </a:r>
          </a:p>
          <a:p>
            <a:pPr lvl="1"/>
            <a:r>
              <a:rPr lang="ar-SA" dirty="0"/>
              <a:t>يُحاسب المركز عن كل خدمة مقدمة وفق قائمة أسعار متفق عليها</a:t>
            </a:r>
            <a:r>
              <a:rPr lang="en-US" dirty="0"/>
              <a:t>.</a:t>
            </a:r>
          </a:p>
          <a:p>
            <a:pPr lvl="1"/>
            <a:r>
              <a:rPr lang="ar-SA" dirty="0"/>
              <a:t>مثال: كشف طبي = 2,000 ج.س، تحليل = 1,500 ج.س</a:t>
            </a:r>
            <a:r>
              <a:rPr lang="en-US" dirty="0"/>
              <a:t>.</a:t>
            </a:r>
          </a:p>
          <a:p>
            <a:pPr lvl="0"/>
            <a:r>
              <a:rPr lang="ar-SA" dirty="0"/>
              <a:t>الدفع الجزئي المسبق</a:t>
            </a:r>
            <a:r>
              <a:rPr lang="en-US" dirty="0"/>
              <a:t> (Capitation </a:t>
            </a:r>
            <a:r>
              <a:rPr lang="ar-SA" dirty="0"/>
              <a:t>أو</a:t>
            </a:r>
            <a:r>
              <a:rPr lang="en-US" dirty="0"/>
              <a:t> Lump Sum):</a:t>
            </a:r>
          </a:p>
          <a:p>
            <a:pPr lvl="1"/>
            <a:r>
              <a:rPr lang="ar-SA" dirty="0"/>
              <a:t>تُدفع دفعة شهرية ثابتة للمركز عن كل شخص مؤمن مسجل في منطقته، لتغطية الخدمات الأساسية</a:t>
            </a:r>
            <a:r>
              <a:rPr lang="en-US" dirty="0"/>
              <a:t>.</a:t>
            </a:r>
          </a:p>
          <a:p>
            <a:pPr lvl="0"/>
            <a:r>
              <a:rPr lang="ar-SA" dirty="0"/>
              <a:t>الدفع المرتبط بالأداء</a:t>
            </a:r>
            <a:r>
              <a:rPr lang="en-US" dirty="0"/>
              <a:t> (Performance-Based Bonus):</a:t>
            </a:r>
          </a:p>
          <a:p>
            <a:r>
              <a:rPr lang="ar-SA" dirty="0"/>
              <a:t>مكافآت مالية إضافية تُقدّم إذا حقق المركز مؤشرات أداء (مثل تغطية التطعيم، رضا المرضى، توفر الأدوية)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6048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ثالثاً</a:t>
            </a:r>
            <a:r>
              <a:rPr lang="ar-SA" dirty="0"/>
              <a:t>: نظام الفوترة والتحقق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استخدام نماذج مطالبة موحدة</a:t>
            </a:r>
            <a:r>
              <a:rPr lang="en-US" dirty="0"/>
              <a:t> (Claim Forms) </a:t>
            </a:r>
            <a:r>
              <a:rPr lang="ar-SA" dirty="0"/>
              <a:t>إلكترونية أو ورقية</a:t>
            </a:r>
            <a:r>
              <a:rPr lang="en-US" dirty="0"/>
              <a:t>.</a:t>
            </a:r>
          </a:p>
          <a:p>
            <a:pPr lvl="0"/>
            <a:r>
              <a:rPr lang="ar-SA" dirty="0"/>
              <a:t>تدقيق داخلي من المركز قبل الإرسال</a:t>
            </a:r>
            <a:r>
              <a:rPr lang="en-US" dirty="0"/>
              <a:t>.</a:t>
            </a:r>
          </a:p>
          <a:p>
            <a:pPr lvl="0"/>
            <a:r>
              <a:rPr lang="ar-SA" dirty="0"/>
              <a:t>مراجعة من التأمين الصحي للتحقق من صحة الخدمات (مقابلة المريض، نتائج الفحوصات، إلخ)</a:t>
            </a:r>
            <a:r>
              <a:rPr lang="en-US" dirty="0"/>
              <a:t>.</a:t>
            </a:r>
          </a:p>
          <a:p>
            <a:pPr lvl="0"/>
            <a:r>
              <a:rPr lang="ar-SA" dirty="0"/>
              <a:t>تسوية المطالبات خلال فترة محددة (مثلاً: 15–30 يوم)</a:t>
            </a:r>
            <a:r>
              <a:rPr lang="en-US" dirty="0"/>
              <a:t>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07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رابعاً: التحديات والحلول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053216"/>
              </p:ext>
            </p:extLst>
          </p:nvPr>
        </p:nvGraphicFramePr>
        <p:xfrm>
          <a:off x="1088570" y="2557463"/>
          <a:ext cx="9808030" cy="35559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04015">
                  <a:extLst>
                    <a:ext uri="{9D8B030D-6E8A-4147-A177-3AD203B41FA5}">
                      <a16:colId xmlns:a16="http://schemas.microsoft.com/office/drawing/2014/main" val="2171955525"/>
                    </a:ext>
                  </a:extLst>
                </a:gridCol>
                <a:gridCol w="4904015">
                  <a:extLst>
                    <a:ext uri="{9D8B030D-6E8A-4147-A177-3AD203B41FA5}">
                      <a16:colId xmlns:a16="http://schemas.microsoft.com/office/drawing/2014/main" val="1081116728"/>
                    </a:ext>
                  </a:extLst>
                </a:gridCol>
              </a:tblGrid>
              <a:tr h="7111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الحل المقترح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80627346"/>
                  </a:ext>
                </a:extLst>
              </a:tr>
              <a:tr h="71119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بطء تسوية المطالبات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تحديد فترة زمنية في العقد + نظام إلكتروني للفوترة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20235134"/>
                  </a:ext>
                </a:extLst>
              </a:tr>
              <a:tr h="71119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عدم التزام المركز بالجودة أو الأسعار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ربط الدفع بتقييم الأداء + مراجعات دورية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0347234"/>
                  </a:ext>
                </a:extLst>
              </a:tr>
              <a:tr h="71119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التلاعب أو ازدواج الفوترة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رقابة مزدوجة (من التأمين ومن مجلس إدارة المركز)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12701623"/>
                  </a:ext>
                </a:extLst>
              </a:tr>
              <a:tr h="71119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ضعف قدرة المركز على التعامل المحاسبي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تدريب إداريين + نماذج محاسبية مبسطة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96386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41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خامساً: دور هيئة التأمين الصحي في دعم المشروع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تدريب الطاقم الإداري في المركز على الإجراءات التأمينية</a:t>
            </a:r>
            <a:r>
              <a:rPr lang="en-US" dirty="0"/>
              <a:t>.</a:t>
            </a:r>
          </a:p>
          <a:p>
            <a:pPr lvl="0"/>
            <a:r>
              <a:rPr lang="ar-SA" dirty="0"/>
              <a:t>تزويد المركز بدليل خدمات تأمينية موحد</a:t>
            </a:r>
            <a:r>
              <a:rPr lang="en-US" dirty="0"/>
              <a:t>.</a:t>
            </a:r>
          </a:p>
          <a:p>
            <a:pPr lvl="0"/>
            <a:r>
              <a:rPr lang="ar-SA" dirty="0"/>
              <a:t>دعم إلكتروني بنظام فوترة محوسب</a:t>
            </a:r>
            <a:r>
              <a:rPr lang="en-US" dirty="0"/>
              <a:t> (</a:t>
            </a:r>
            <a:r>
              <a:rPr lang="ar-SA" dirty="0"/>
              <a:t>مثلاً: تطبيق بسيط أو</a:t>
            </a:r>
            <a:r>
              <a:rPr lang="en-US" dirty="0"/>
              <a:t> Excel).</a:t>
            </a:r>
          </a:p>
          <a:p>
            <a:pPr lvl="0"/>
            <a:r>
              <a:rPr lang="ar-SA" dirty="0"/>
              <a:t>تقييم أداء المركز بشكل دوري بناءً على مؤشرات: رضا المرضى، التغطية، استهلاك الموارد</a:t>
            </a:r>
            <a:r>
              <a:rPr lang="en-US"/>
              <a:t>.</a:t>
            </a:r>
          </a:p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629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750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مقدمة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/>
              <a:t>النظام المالي الأمثل للتشغيل الذاتي في المراكز الصحية في السودان يجب أن يُصمم ليكون</a:t>
            </a:r>
            <a:r>
              <a:rPr lang="en-US" dirty="0"/>
              <a:t>:</a:t>
            </a:r>
          </a:p>
          <a:p>
            <a:pPr lvl="0"/>
            <a:r>
              <a:rPr lang="ar-SA" dirty="0"/>
              <a:t>شفافاً</a:t>
            </a:r>
            <a:endParaRPr lang="en-US" dirty="0"/>
          </a:p>
          <a:p>
            <a:pPr lvl="0"/>
            <a:r>
              <a:rPr lang="ar-SA" dirty="0"/>
              <a:t>مرناً</a:t>
            </a:r>
            <a:endParaRPr lang="en-US" dirty="0"/>
          </a:p>
          <a:p>
            <a:pPr lvl="0"/>
            <a:r>
              <a:rPr lang="ar-SA" dirty="0"/>
              <a:t>قائماً على الأداء</a:t>
            </a:r>
            <a:endParaRPr lang="en-US" dirty="0"/>
          </a:p>
          <a:p>
            <a:pPr lvl="0"/>
            <a:r>
              <a:rPr lang="ar-SA" dirty="0"/>
              <a:t>قابلاً للرقابة والمساءلة</a:t>
            </a:r>
            <a:endParaRPr lang="en-US" dirty="0"/>
          </a:p>
          <a:p>
            <a:pPr lvl="0"/>
            <a:r>
              <a:rPr lang="ar-SA" dirty="0"/>
              <a:t>ومتكيفاً مع ظروف السودان (اقتصادية، أمنية، وبنية تحتية)</a:t>
            </a:r>
            <a:endParaRPr lang="en-US" dirty="0"/>
          </a:p>
          <a:p>
            <a:r>
              <a:rPr lang="ar-SA" dirty="0"/>
              <a:t>فيما يلي </a:t>
            </a:r>
            <a:r>
              <a:rPr lang="ar-SA" dirty="0" smtClean="0"/>
              <a:t>شرح مقترح </a:t>
            </a:r>
            <a:r>
              <a:rPr lang="ar-SA" dirty="0"/>
              <a:t>متكامل لمكونات هذا النظام المالي </a:t>
            </a:r>
          </a:p>
        </p:txBody>
      </p:sp>
    </p:spTree>
    <p:extLst>
      <p:ext uri="{BB962C8B-B14F-4D97-AF65-F5344CB8AC3E}">
        <p14:creationId xmlns:p14="http://schemas.microsoft.com/office/powerpoint/2010/main" val="116205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أولاً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SA" dirty="0" smtClean="0"/>
              <a:t> </a:t>
            </a:r>
            <a:r>
              <a:rPr lang="ar-SA" dirty="0"/>
              <a:t>المبادئ الأساسية للنظام </a:t>
            </a:r>
            <a:r>
              <a:rPr lang="ar-SA" dirty="0" smtClean="0"/>
              <a:t>المالي:</a:t>
            </a:r>
            <a:endParaRPr lang="en-US" dirty="0"/>
          </a:p>
          <a:p>
            <a:pPr lvl="0"/>
            <a:r>
              <a:rPr lang="ar-SA" dirty="0"/>
              <a:t>استقلالية مالية جزئية</a:t>
            </a:r>
            <a:r>
              <a:rPr lang="en-US" dirty="0"/>
              <a:t>:</a:t>
            </a:r>
          </a:p>
          <a:p>
            <a:pPr lvl="1"/>
            <a:r>
              <a:rPr lang="ar-SA" dirty="0"/>
              <a:t>يمنح المركز صلاحيات إدارة موارده المالية التشغيلية (تحصيل، صرف، توظيف)</a:t>
            </a:r>
            <a:r>
              <a:rPr lang="en-US" dirty="0"/>
              <a:t>.</a:t>
            </a:r>
          </a:p>
          <a:p>
            <a:pPr lvl="1"/>
            <a:r>
              <a:rPr lang="ar-SA" dirty="0"/>
              <a:t>دون انفصال كامل عن الرقابة الحكومية</a:t>
            </a:r>
            <a:r>
              <a:rPr lang="en-US" dirty="0"/>
              <a:t>.</a:t>
            </a:r>
          </a:p>
          <a:p>
            <a:pPr lvl="0"/>
            <a:r>
              <a:rPr lang="ar-SA" dirty="0"/>
              <a:t>موازنة تشغيلية سنوية مستقلة</a:t>
            </a:r>
            <a:r>
              <a:rPr lang="en-US" dirty="0"/>
              <a:t>:</a:t>
            </a:r>
          </a:p>
          <a:p>
            <a:pPr lvl="1"/>
            <a:r>
              <a:rPr lang="ar-SA" dirty="0"/>
              <a:t>يُعد المركز موازنته السنوية ويعتمدها مجلس إدارته المحلي، بإشراف من وزارة الصحة أو الجهة الولائية</a:t>
            </a:r>
            <a:r>
              <a:rPr lang="en-US" dirty="0"/>
              <a:t>.</a:t>
            </a:r>
          </a:p>
          <a:p>
            <a:pPr lvl="0"/>
            <a:r>
              <a:rPr lang="ar-SA" dirty="0"/>
              <a:t>التنوع في مصادر الدخل</a:t>
            </a:r>
            <a:r>
              <a:rPr lang="en-US" dirty="0"/>
              <a:t>:</a:t>
            </a:r>
          </a:p>
          <a:p>
            <a:pPr lvl="1"/>
            <a:r>
              <a:rPr lang="ar-SA" dirty="0"/>
              <a:t>لضمان الاستدامة المالية</a:t>
            </a:r>
            <a:r>
              <a:rPr lang="en-US" dirty="0"/>
              <a:t>.</a:t>
            </a:r>
          </a:p>
          <a:p>
            <a:pPr lvl="0"/>
            <a:r>
              <a:rPr lang="ar-SA" dirty="0"/>
              <a:t>الربط بين الإنفاق والأداء</a:t>
            </a:r>
            <a:r>
              <a:rPr lang="en-US" dirty="0"/>
              <a:t>:</a:t>
            </a:r>
          </a:p>
          <a:p>
            <a:pPr lvl="1"/>
            <a:r>
              <a:rPr lang="ar-SA" dirty="0"/>
              <a:t>تستخدم مؤشرات قياس الأداء</a:t>
            </a:r>
            <a:r>
              <a:rPr lang="en-US" dirty="0"/>
              <a:t> (KPIs) </a:t>
            </a:r>
            <a:r>
              <a:rPr lang="ar-SA" dirty="0"/>
              <a:t>لتوجيه وتبرير الصرف المالي</a:t>
            </a:r>
            <a:r>
              <a:rPr lang="en-US" dirty="0"/>
              <a:t>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292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ثانياً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ar-SA" dirty="0" smtClean="0"/>
              <a:t>: </a:t>
            </a:r>
            <a:r>
              <a:rPr lang="ar-SA" sz="6400" dirty="0"/>
              <a:t>مصادر التمويل في التشغيل الذاتي</a:t>
            </a:r>
            <a:endParaRPr lang="en-US" sz="4400" dirty="0"/>
          </a:p>
          <a:p>
            <a:pPr lvl="0"/>
            <a:r>
              <a:rPr lang="ar-SA" sz="4400" dirty="0"/>
              <a:t>الإيرادات الذاتية</a:t>
            </a:r>
            <a:r>
              <a:rPr lang="en-US" sz="4400" dirty="0"/>
              <a:t>:</a:t>
            </a:r>
          </a:p>
          <a:p>
            <a:pPr lvl="1"/>
            <a:r>
              <a:rPr lang="ar-SA" sz="4400" dirty="0"/>
              <a:t>رسوم رمزية على بعض الخدمات (مثل كشف الطبيب، الأشعة، المختبر)</a:t>
            </a:r>
            <a:r>
              <a:rPr lang="en-US" sz="4400" dirty="0"/>
              <a:t>.</a:t>
            </a:r>
          </a:p>
          <a:p>
            <a:pPr lvl="1"/>
            <a:r>
              <a:rPr lang="ar-SA" sz="4400" dirty="0"/>
              <a:t>بيع الأدوية الأساسية بأسعار معتدلة</a:t>
            </a:r>
            <a:r>
              <a:rPr lang="en-US" sz="4400" dirty="0"/>
              <a:t>.</a:t>
            </a:r>
          </a:p>
          <a:p>
            <a:pPr lvl="0"/>
            <a:r>
              <a:rPr lang="ar-SA" sz="4400" dirty="0"/>
              <a:t>التأمين الصحي</a:t>
            </a:r>
            <a:r>
              <a:rPr lang="en-US" sz="4400" dirty="0"/>
              <a:t>:</a:t>
            </a:r>
          </a:p>
          <a:p>
            <a:pPr lvl="1"/>
            <a:r>
              <a:rPr lang="ar-SA" sz="4400" dirty="0"/>
              <a:t>التحصيل من الهيئة العامة للتأمين الصحي مقابل خدمات مغطاة</a:t>
            </a:r>
            <a:r>
              <a:rPr lang="en-US" sz="4400" dirty="0"/>
              <a:t>.</a:t>
            </a:r>
          </a:p>
          <a:p>
            <a:pPr lvl="0"/>
            <a:r>
              <a:rPr lang="ar-SA" sz="4400" dirty="0"/>
              <a:t>دعم حكومي جزئي</a:t>
            </a:r>
            <a:r>
              <a:rPr lang="en-US" sz="4400" dirty="0"/>
              <a:t>:</a:t>
            </a:r>
          </a:p>
          <a:p>
            <a:pPr lvl="1"/>
            <a:r>
              <a:rPr lang="ar-SA" sz="4400" dirty="0"/>
              <a:t>تمويل </a:t>
            </a:r>
            <a:r>
              <a:rPr lang="ar-SA" sz="4400" dirty="0" smtClean="0"/>
              <a:t>محدود ( رواتب القوى العاملة التابعة لوزارة الصحة) أو بعض الأدوية </a:t>
            </a:r>
            <a:r>
              <a:rPr lang="ar-SA" sz="4400" dirty="0"/>
              <a:t>الأساسية ضمن سياسة التحول المرحلي للتشغيل الذاتي</a:t>
            </a:r>
            <a:r>
              <a:rPr lang="en-US" sz="4400" dirty="0"/>
              <a:t>.</a:t>
            </a:r>
          </a:p>
          <a:p>
            <a:pPr lvl="0"/>
            <a:r>
              <a:rPr lang="ar-SA" sz="4400" dirty="0"/>
              <a:t>دعم المجتمعات المحلية</a:t>
            </a:r>
            <a:r>
              <a:rPr lang="en-US" sz="4400" dirty="0"/>
              <a:t>:</a:t>
            </a:r>
          </a:p>
          <a:p>
            <a:pPr lvl="1"/>
            <a:r>
              <a:rPr lang="ar-SA" sz="4400" dirty="0"/>
              <a:t>تبرعات من الأفراد أو لجان الحي أو المؤسسات الخيرية</a:t>
            </a:r>
            <a:r>
              <a:rPr lang="en-US" sz="4400" dirty="0"/>
              <a:t>.</a:t>
            </a:r>
          </a:p>
          <a:p>
            <a:pPr lvl="0"/>
            <a:r>
              <a:rPr lang="ar-SA" sz="4400" dirty="0"/>
              <a:t>دعم المنظمات الدولية</a:t>
            </a:r>
            <a:r>
              <a:rPr lang="en-US" sz="4400" dirty="0"/>
              <a:t>:</a:t>
            </a:r>
          </a:p>
          <a:p>
            <a:pPr lvl="1"/>
            <a:r>
              <a:rPr lang="ar-SA" sz="4400" dirty="0"/>
              <a:t>تمويل مشروعات، بناء قدرات، توفير </a:t>
            </a:r>
            <a:r>
              <a:rPr lang="ar-SA" sz="4400" dirty="0" smtClean="0"/>
              <a:t>معداات او تأهيل (بمعرفة و إشراف وزارة الصحة)</a:t>
            </a:r>
            <a:endParaRPr lang="en-US" sz="44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54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ثالثاً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ar-SA" dirty="0" smtClean="0"/>
              <a:t>مكونات </a:t>
            </a:r>
            <a:r>
              <a:rPr lang="ar-SA" dirty="0"/>
              <a:t>النظام المالي الداخلي</a:t>
            </a:r>
            <a:endParaRPr lang="en-US" dirty="0"/>
          </a:p>
          <a:p>
            <a:pPr lvl="0"/>
            <a:r>
              <a:rPr lang="ar-SA" dirty="0"/>
              <a:t>وحدة مالية داخل المركز</a:t>
            </a:r>
            <a:r>
              <a:rPr lang="en-US" dirty="0"/>
              <a:t>:</a:t>
            </a:r>
          </a:p>
          <a:p>
            <a:pPr lvl="1"/>
            <a:r>
              <a:rPr lang="ar-SA" dirty="0"/>
              <a:t>موظف مالي أو محاسب </a:t>
            </a:r>
            <a:r>
              <a:rPr lang="ar-SA" dirty="0" smtClean="0"/>
              <a:t>معتمد، </a:t>
            </a:r>
            <a:r>
              <a:rPr lang="ar-SA" dirty="0"/>
              <a:t>مسؤول عن</a:t>
            </a:r>
            <a:r>
              <a:rPr lang="en-US" dirty="0"/>
              <a:t>:</a:t>
            </a:r>
          </a:p>
          <a:p>
            <a:pPr lvl="2"/>
            <a:r>
              <a:rPr lang="ar-SA" dirty="0"/>
              <a:t>تحصيل الإيرادات</a:t>
            </a:r>
            <a:endParaRPr lang="en-US" dirty="0"/>
          </a:p>
          <a:p>
            <a:pPr lvl="2"/>
            <a:r>
              <a:rPr lang="ar-SA" dirty="0"/>
              <a:t>إعداد القوائم المالية</a:t>
            </a:r>
            <a:endParaRPr lang="en-US" dirty="0"/>
          </a:p>
          <a:p>
            <a:pPr lvl="2"/>
            <a:r>
              <a:rPr lang="ar-SA" dirty="0"/>
              <a:t>رفع التقارير </a:t>
            </a:r>
            <a:r>
              <a:rPr lang="ar-SA" dirty="0" smtClean="0"/>
              <a:t>الشهرية</a:t>
            </a:r>
          </a:p>
          <a:p>
            <a:pPr lvl="2"/>
            <a:r>
              <a:rPr lang="ar-SA" dirty="0" smtClean="0"/>
              <a:t>الدفعيات ( مرتبات , حوافز , نسب مستحقة الدفع , مخالصات مالية)</a:t>
            </a:r>
            <a:endParaRPr lang="en-US" dirty="0"/>
          </a:p>
          <a:p>
            <a:pPr lvl="0"/>
            <a:r>
              <a:rPr lang="ar-SA" dirty="0"/>
              <a:t>دفاتر وسجلات منتظمة أو نظام محاسبي رقمي (حسب الإمكانات)</a:t>
            </a:r>
            <a:endParaRPr lang="en-US" dirty="0"/>
          </a:p>
          <a:p>
            <a:pPr lvl="0"/>
            <a:r>
              <a:rPr lang="ar-SA" dirty="0"/>
              <a:t>حساب مصرفي منفصل لكل مركز (أو حساب موحد تديره الجهة المشرفة)، لتجنب الخلط بين الأموال</a:t>
            </a:r>
            <a:r>
              <a:rPr lang="en-US" dirty="0"/>
              <a:t>.</a:t>
            </a:r>
          </a:p>
          <a:p>
            <a:pPr lvl="0"/>
            <a:r>
              <a:rPr lang="ar-SA" dirty="0"/>
              <a:t>ضوابط صرف محددة</a:t>
            </a:r>
            <a:r>
              <a:rPr lang="en-US" dirty="0"/>
              <a:t>:</a:t>
            </a:r>
          </a:p>
          <a:p>
            <a:pPr lvl="1"/>
            <a:r>
              <a:rPr lang="ar-SA" dirty="0" smtClean="0"/>
              <a:t>صلاحيات </a:t>
            </a:r>
            <a:r>
              <a:rPr lang="ar-SA" dirty="0"/>
              <a:t>اعتماد </a:t>
            </a:r>
            <a:r>
              <a:rPr lang="ar-SA" dirty="0" smtClean="0"/>
              <a:t>للمدير</a:t>
            </a:r>
            <a:endParaRPr lang="en-US" dirty="0"/>
          </a:p>
          <a:p>
            <a:pPr lvl="1"/>
            <a:r>
              <a:rPr lang="ar-SA" dirty="0"/>
              <a:t>توثيق جميع الفواتير </a:t>
            </a:r>
            <a:r>
              <a:rPr lang="ar-SA" dirty="0" smtClean="0"/>
              <a:t>المعتمدة والمشتريات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3087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رابعاً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 smtClean="0"/>
              <a:t>أدوات </a:t>
            </a:r>
            <a:r>
              <a:rPr lang="ar-SA" dirty="0"/>
              <a:t>الرقابة والمساءلة</a:t>
            </a:r>
            <a:endParaRPr lang="en-US" dirty="0"/>
          </a:p>
          <a:p>
            <a:pPr lvl="0"/>
            <a:r>
              <a:rPr lang="ar-SA" dirty="0"/>
              <a:t>تقارير مالية دورية</a:t>
            </a:r>
            <a:r>
              <a:rPr lang="en-US" dirty="0"/>
              <a:t>:</a:t>
            </a:r>
          </a:p>
          <a:p>
            <a:pPr lvl="1"/>
            <a:r>
              <a:rPr lang="ar-SA" dirty="0"/>
              <a:t>شهرية وربع سنوية</a:t>
            </a:r>
            <a:r>
              <a:rPr lang="en-US" dirty="0"/>
              <a:t>.</a:t>
            </a:r>
          </a:p>
          <a:p>
            <a:pPr lvl="1"/>
            <a:r>
              <a:rPr lang="ar-SA" dirty="0"/>
              <a:t>تتضمن: الإيرادات، المصروفات، الفائض/العجز، والتحليل المالي</a:t>
            </a:r>
            <a:r>
              <a:rPr lang="en-US" dirty="0"/>
              <a:t>.</a:t>
            </a:r>
          </a:p>
          <a:p>
            <a:pPr lvl="0"/>
            <a:r>
              <a:rPr lang="ar-SA" dirty="0"/>
              <a:t>لجنة مراجعة داخلية (قد تكون من المجلس المحلي أو من وزارة الصحة)</a:t>
            </a:r>
            <a:r>
              <a:rPr lang="en-US" dirty="0"/>
              <a:t>.</a:t>
            </a:r>
          </a:p>
          <a:p>
            <a:pPr lvl="0"/>
            <a:r>
              <a:rPr lang="ar-SA" dirty="0"/>
              <a:t>تدقيق سنوي خارجي</a:t>
            </a:r>
            <a:r>
              <a:rPr lang="en-US" dirty="0"/>
              <a:t>:</a:t>
            </a:r>
          </a:p>
          <a:p>
            <a:pPr lvl="1"/>
            <a:r>
              <a:rPr lang="ar-SA" dirty="0"/>
              <a:t>يُفضّل أن يتم عبر جهة مستقلة أو من ديوان المراجعة العامة</a:t>
            </a:r>
            <a:r>
              <a:rPr lang="en-US" dirty="0"/>
              <a:t>.</a:t>
            </a:r>
          </a:p>
          <a:p>
            <a:pPr lvl="0"/>
            <a:r>
              <a:rPr lang="ar-SA" dirty="0"/>
              <a:t>الشفافية المجتمعية</a:t>
            </a:r>
            <a:r>
              <a:rPr lang="en-US" dirty="0"/>
              <a:t>:</a:t>
            </a:r>
          </a:p>
          <a:p>
            <a:pPr lvl="1"/>
            <a:r>
              <a:rPr lang="ar-SA" dirty="0"/>
              <a:t>نشر تقرير مالي مبسط كل 6 أشهر في لوحة الإعلانات الخاصة </a:t>
            </a:r>
            <a:r>
              <a:rPr lang="ar-SA" dirty="0" smtClean="0"/>
              <a:t>بالمركزما امكن ذلك.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0987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خامساً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/>
              <a:t>أمثلة </a:t>
            </a:r>
            <a:r>
              <a:rPr lang="ar-SA" b="1" dirty="0"/>
              <a:t>على بنود الإنفاق</a:t>
            </a:r>
            <a:endParaRPr lang="en-US" b="1" dirty="0"/>
          </a:p>
          <a:p>
            <a:pPr lvl="0"/>
            <a:r>
              <a:rPr lang="ar-SA" sz="2000" dirty="0"/>
              <a:t>أجور إضافية للعاملين (حوافز مرتبطة بالأداء)</a:t>
            </a:r>
            <a:r>
              <a:rPr lang="en-US" sz="2000" dirty="0"/>
              <a:t>.</a:t>
            </a:r>
          </a:p>
          <a:p>
            <a:pPr lvl="0"/>
            <a:r>
              <a:rPr lang="ar-SA" sz="2000" dirty="0"/>
              <a:t>شراء أدوية ومستهلكات طبية</a:t>
            </a:r>
            <a:r>
              <a:rPr lang="en-US" sz="2000" dirty="0"/>
              <a:t>.</a:t>
            </a:r>
          </a:p>
          <a:p>
            <a:pPr lvl="0"/>
            <a:r>
              <a:rPr lang="ar-SA" sz="2000" dirty="0"/>
              <a:t>صيانة معدات</a:t>
            </a:r>
            <a:r>
              <a:rPr lang="en-US" sz="2000" dirty="0"/>
              <a:t>.</a:t>
            </a:r>
          </a:p>
          <a:p>
            <a:pPr lvl="0"/>
            <a:r>
              <a:rPr lang="ar-SA" sz="2000" dirty="0"/>
              <a:t>تدريب الكوادر</a:t>
            </a:r>
            <a:r>
              <a:rPr lang="en-US" sz="2000" dirty="0"/>
              <a:t>.</a:t>
            </a:r>
          </a:p>
          <a:p>
            <a:pPr lvl="0"/>
            <a:r>
              <a:rPr lang="ar-SA" sz="2000" dirty="0"/>
              <a:t>نفقات تشغيلية (نقل، وقود، نظافة)</a:t>
            </a:r>
            <a:r>
              <a:rPr lang="en-US" dirty="0"/>
              <a:t>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776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سادساً: تحديات محتملة وحلول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31245"/>
              </p:ext>
            </p:extLst>
          </p:nvPr>
        </p:nvGraphicFramePr>
        <p:xfrm>
          <a:off x="836022" y="2557463"/>
          <a:ext cx="10060578" cy="23730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30289">
                  <a:extLst>
                    <a:ext uri="{9D8B030D-6E8A-4147-A177-3AD203B41FA5}">
                      <a16:colId xmlns:a16="http://schemas.microsoft.com/office/drawing/2014/main" val="3047204226"/>
                    </a:ext>
                  </a:extLst>
                </a:gridCol>
                <a:gridCol w="5030289">
                  <a:extLst>
                    <a:ext uri="{9D8B030D-6E8A-4147-A177-3AD203B41FA5}">
                      <a16:colId xmlns:a16="http://schemas.microsoft.com/office/drawing/2014/main" val="2050063958"/>
                    </a:ext>
                  </a:extLst>
                </a:gridCol>
              </a:tblGrid>
              <a:tr h="7910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التحدي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الحل المقترح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2898405"/>
                  </a:ext>
                </a:extLst>
              </a:tr>
              <a:tr h="79101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ضعف الكفاءة المالية للمسؤولين المحليين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التدريب المستمر + أدلة مالية مبسطة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06299540"/>
                  </a:ext>
                </a:extLst>
              </a:tr>
              <a:tr h="79101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احتمال الفساد أو التلاعب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الرقابة </a:t>
                      </a:r>
                      <a:r>
                        <a:rPr lang="ar-S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</a:t>
                      </a:r>
                      <a:r>
                        <a:rPr lang="ar-SA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المراجعة الدورية </a:t>
                      </a:r>
                      <a:r>
                        <a:rPr lang="ar-S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تدقيق خارجي سنوي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1192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60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التشغيل الذاتي والتامين الصحي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النظام </a:t>
            </a:r>
            <a:r>
              <a:rPr lang="ar-SA" dirty="0"/>
              <a:t>الأمثل لتعامل التأمين الصحي مع مشروع التشغيل الذاتي في السودان يجب أن يُصمّم </a:t>
            </a:r>
            <a:endParaRPr lang="ar-SA" dirty="0" smtClean="0"/>
          </a:p>
          <a:p>
            <a:pPr marL="0" indent="0">
              <a:buNone/>
            </a:pPr>
            <a:r>
              <a:rPr lang="ar-SA" dirty="0" smtClean="0"/>
              <a:t>بطريقة </a:t>
            </a:r>
            <a:r>
              <a:rPr lang="ar-SA" dirty="0"/>
              <a:t>تضمن</a:t>
            </a:r>
            <a:r>
              <a:rPr lang="en-US" dirty="0" smtClean="0"/>
              <a:t>:</a:t>
            </a:r>
            <a:endParaRPr lang="ar-SA" dirty="0" smtClean="0"/>
          </a:p>
          <a:p>
            <a:pPr lvl="0"/>
            <a:r>
              <a:rPr lang="ar-SA" dirty="0"/>
              <a:t>استدامة </a:t>
            </a:r>
            <a:r>
              <a:rPr lang="ar-SA" dirty="0" smtClean="0"/>
              <a:t>التمويل.</a:t>
            </a:r>
            <a:endParaRPr lang="en-US" dirty="0"/>
          </a:p>
          <a:p>
            <a:pPr lvl="0"/>
            <a:r>
              <a:rPr lang="ar-SA" dirty="0"/>
              <a:t>تعزيز جودة </a:t>
            </a:r>
            <a:r>
              <a:rPr lang="ar-SA" dirty="0" smtClean="0"/>
              <a:t>الخدمات.</a:t>
            </a:r>
            <a:endParaRPr lang="en-US" dirty="0"/>
          </a:p>
          <a:p>
            <a:pPr lvl="0"/>
            <a:r>
              <a:rPr lang="ar-SA" dirty="0"/>
              <a:t>وضمان عدالة الوصول إلى الرعاية الصحية للمؤمن </a:t>
            </a:r>
            <a:r>
              <a:rPr lang="ar-SA" dirty="0" smtClean="0"/>
              <a:t>عليهم</a:t>
            </a:r>
            <a:r>
              <a:rPr lang="ar-SA" dirty="0"/>
              <a:t> </a:t>
            </a:r>
            <a:r>
              <a:rPr lang="ar-SA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3858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779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Organic</vt:lpstr>
      <vt:lpstr>النظام المالي للتشغيل الذاتي </vt:lpstr>
      <vt:lpstr>مقدمة </vt:lpstr>
      <vt:lpstr>أولاً</vt:lpstr>
      <vt:lpstr>ثانياً</vt:lpstr>
      <vt:lpstr>ثالثاً</vt:lpstr>
      <vt:lpstr>رابعاً</vt:lpstr>
      <vt:lpstr>خامساً</vt:lpstr>
      <vt:lpstr>سادساً: تحديات محتملة وحلول</vt:lpstr>
      <vt:lpstr>التشغيل الذاتي والتامين الصحي </vt:lpstr>
      <vt:lpstr>أولاً: الأساس التنظيمي</vt:lpstr>
      <vt:lpstr>ثانياً: آلية التغطية والدفع (Payment Mechanism) </vt:lpstr>
      <vt:lpstr>ثالثاً: نظام الفوترة والتحقق</vt:lpstr>
      <vt:lpstr>رابعاً: التحديات والحلول</vt:lpstr>
      <vt:lpstr>خامساً: دور هيئة التأمين الصحي في دعم المشروع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النظام المالي للتشغيل الذاتي </dc:title>
  <dc:creator>Administrator</dc:creator>
  <cp:lastModifiedBy>Administrator</cp:lastModifiedBy>
  <cp:revision>18</cp:revision>
  <dcterms:created xsi:type="dcterms:W3CDTF">2025-05-06T07:42:22Z</dcterms:created>
  <dcterms:modified xsi:type="dcterms:W3CDTF">2025-05-07T10:02:10Z</dcterms:modified>
</cp:coreProperties>
</file>